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80" r:id="rId1"/>
  </p:sldMasterIdLst>
  <p:notesMasterIdLst>
    <p:notesMasterId r:id="rId12"/>
  </p:notesMasterIdLst>
  <p:sldIdLst>
    <p:sldId id="283" r:id="rId2"/>
    <p:sldId id="284" r:id="rId3"/>
    <p:sldId id="292" r:id="rId4"/>
    <p:sldId id="286" r:id="rId5"/>
    <p:sldId id="287" r:id="rId6"/>
    <p:sldId id="288" r:id="rId7"/>
    <p:sldId id="289" r:id="rId8"/>
    <p:sldId id="290" r:id="rId9"/>
    <p:sldId id="291" r:id="rId10"/>
    <p:sldId id="270" r:id="rId11"/>
  </p:sldIdLst>
  <p:sldSz cx="12192000" cy="6858000"/>
  <p:notesSz cx="6858000" cy="91440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3154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KZ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FECA78-9B73-4FD4-991A-AE6C737A9C33}" type="datetimeFigureOut">
              <a:rPr lang="ru-KZ" smtClean="0"/>
              <a:t>10.10.2021</a:t>
            </a:fld>
            <a:endParaRPr lang="ru-KZ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KZ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K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59F74A-5015-48F3-A645-C699538E4A0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42825157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59F74A-5015-48F3-A645-C699538E4A07}" type="slidenum">
              <a:rPr lang="ru-KZ" smtClean="0"/>
              <a:t>2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564226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69D696-A500-45F6-8AD6-B4AC353847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B31B0AF-544C-42DC-9460-BD774F452D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9B4B384-4128-4690-AB93-6385E5820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D9E29D-E2A6-4C14-BD74-81CDAB897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8DC636-780B-4709-92F5-B50BF2E81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6743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CD2B61-C21A-430F-B2FE-85089E034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931BD06-C7D4-4D7E-8A1D-EF78E42768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DB9D3FF-FB69-4BA1-ACED-3C15E7784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08FF8A-42B5-48CE-A4DC-F6692BC06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7330E47-686D-44CB-81CE-D3B8CF499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9443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26C019-F97B-45B7-9183-CC656F7D4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6FFDF20-89E9-45DF-9932-6CD740F371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AE98CF8-E179-45AA-9936-A8EA6C9875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2D3CB0-C57D-4557-9758-785C7610D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B65FE07-BA20-45FD-AEEC-AB520AF27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1286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61C73D-0C70-4127-BD19-A7B62A5FC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690F46F-D3A8-4E5C-BD49-E993B0D00D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D6C06B3-609D-4A37-9EE4-99BCE7A25A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00B664E-A6E2-402E-AB27-AEB8E9555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79F31E2-B887-4AB0-B813-27F3BECCF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121721D-C527-433D-87BF-3186ECDFC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1583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9E221D-2FD9-4BCB-84D9-ADEAA4DF6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ADB9E4A-CEF5-44C2-A46C-65581EC229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476FFCA-FA2D-4A1C-BD83-166C9B2665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868CA72-BA06-41DD-A021-0BF3CC05DB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BD57D73-788A-480C-8AD9-75D4FB24CB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A37601E-D17E-45BD-B6B1-CD6C96AFF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B41233B-65F2-4E08-9E10-CC0633E79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49CBE94-8102-46F9-9604-28CCE32C9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1142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C02834-CB81-47E0-AF2A-83DEE7FEC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4151935-EEEC-4C49-9169-7F1C6CE5D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E90BA6A-39DF-4D09-AE56-9C80F8001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3A1BBA4-AD6F-4B6F-99A3-EEACE14D4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302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B1ECD9B-752C-480B-805D-7165D1B80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231EBFB-A071-4FCB-B53C-3C29F4F37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49C55A8-5213-459C-BA30-6808A4943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945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BE6FE3-106B-49AF-BCBF-AAE5FD4E2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520DDB8-D90E-45EA-8786-1F03AF716B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43FB333-968A-4C31-8F7D-0674F7AAB8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B019859-4913-4677-A140-4D5B7309A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E3F18DA-38AD-4071-AEF2-08775269E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84D1CC4-E292-4052-875A-253FF65C9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152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9EE00F-8545-463D-AD4D-0F3AA99C9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C91ECD0-179E-4B96-9529-BBA2B46D28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E74AAF5-6ED6-4F00-A042-DDE63F3A95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6AC69EA-A34F-4B88-B3CB-D06797C88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B041CA4-30DC-4609-A153-25F75F2E0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4769ED7-20CC-41CA-8FCB-1976D3627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9675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94F67B-1600-4134-B61E-FA6692FAA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1C1A341-D479-4F68-9941-90EAFBACFB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078695B-400A-4EDB-9AA0-426AFCBC1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A550F4E-9545-43BA-8740-854136078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1726130-7CA7-4375-BDA6-A1A8678C1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5787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D4268C3-01D6-4E0B-88AD-3CA95E1005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F1F1952-E0F1-4BF0-BA15-77B5E78D61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600D4DB-447C-4F2A-AD14-87926BE79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7D5F853-C815-4FB9-B4B5-669F40385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3BC4CB-C9B2-4A02-A771-9A1932C484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5765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8155F8-1FAC-4F2A-BCF4-5F3C465A5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ECFFF07-CD8D-420A-9E6F-67373219C9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DD0272-F3EF-4DCA-A3F2-93AEC1AAAB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BC1C18-307B-4F68-A007-B5B542270E8D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A8A33CC-EAAA-43BB-8845-3C056E3B43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D3A4555-1083-41C7-9FA7-2980F5CD11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267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K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lingvotutor.ru/measuring-time-en-ru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lingvotutor.ru/tag/math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9108323-AE00-4CF4-AE3A-C1DF48BFE7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887766"/>
            <a:ext cx="8534400" cy="474955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Segoe Script" panose="030B0504020000000003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egoe Script" panose="030B05040200000000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MATH ENGLISH WORDS</a:t>
            </a:r>
            <a:endParaRPr lang="ru-KZ" sz="8000" dirty="0">
              <a:latin typeface="Segoe Script" panose="030B05040200000000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34507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61A3B00-EF9C-430D-A249-4B38E0AF1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685800"/>
            <a:ext cx="10448386" cy="5164583"/>
          </a:xfrm>
        </p:spPr>
        <p:txBody>
          <a:bodyPr>
            <a:normAutofit/>
          </a:bodyPr>
          <a:lstStyle/>
          <a:p>
            <a:pPr marL="0" indent="0" algn="ctr" fontAlgn="base">
              <a:buNone/>
            </a:pPr>
            <a:r>
              <a:rPr lang="ru-RU" b="1" i="0" u="none" strike="noStrike" cap="all" dirty="0">
                <a:solidFill>
                  <a:srgbClr val="FF0000"/>
                </a:solidFill>
                <a:effectLst/>
                <a:latin typeface="Open Sans" panose="020B0606030504020204" pitchFamily="34" charset="0"/>
              </a:rPr>
              <a:t>SHAPES EN-RU — АНГЛИЙСКИЕ СЛОВА НА ТЕМУ ФОРМЫ</a:t>
            </a:r>
            <a:endParaRPr lang="en-US" b="1" i="0" u="none" strike="noStrike" cap="all" dirty="0">
              <a:solidFill>
                <a:srgbClr val="FF0000"/>
              </a:solidFill>
              <a:effectLst/>
              <a:latin typeface="Open Sans" panose="020B0606030504020204" pitchFamily="34" charset="0"/>
            </a:endParaRPr>
          </a:p>
          <a:p>
            <a:pPr marL="0" indent="0" algn="ctr" fontAlgn="base">
              <a:buNone/>
            </a:pPr>
            <a:endParaRPr lang="ru-RU" b="1" i="0" u="none" strike="noStrike" cap="all" dirty="0">
              <a:solidFill>
                <a:srgbClr val="FF0000"/>
              </a:solidFill>
              <a:effectLst/>
              <a:latin typeface="Open Sans" panose="020B0606030504020204" pitchFamily="34" charset="0"/>
            </a:endParaRPr>
          </a:p>
          <a:p>
            <a:pPr marL="0" indent="0">
              <a:buNone/>
            </a:pPr>
            <a:br>
              <a:rPr lang="ru-RU" dirty="0"/>
            </a:br>
            <a:endParaRPr lang="ru-KZ" dirty="0"/>
          </a:p>
        </p:txBody>
      </p:sp>
      <p:pic>
        <p:nvPicPr>
          <p:cNvPr id="1026" name="Picture 2" descr="Shapes En-Ru — Английские слова на тему Формы">
            <a:extLst>
              <a:ext uri="{FF2B5EF4-FFF2-40B4-BE49-F238E27FC236}">
                <a16:creationId xmlns:a16="http://schemas.microsoft.com/office/drawing/2014/main" id="{74CAD9CD-804F-4C77-85A4-8DCCC5EB73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4116" y="1744090"/>
            <a:ext cx="7081421" cy="4428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50120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6AFA140C-B47A-4E56-867F-97F9AEE1B54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7612752"/>
              </p:ext>
            </p:extLst>
          </p:nvPr>
        </p:nvGraphicFramePr>
        <p:xfrm>
          <a:off x="1455938" y="683582"/>
          <a:ext cx="9028590" cy="5901132"/>
        </p:xfrm>
        <a:graphic>
          <a:graphicData uri="http://schemas.openxmlformats.org/drawingml/2006/table">
            <a:tbl>
              <a:tblPr/>
              <a:tblGrid>
                <a:gridCol w="3009530">
                  <a:extLst>
                    <a:ext uri="{9D8B030D-6E8A-4147-A177-3AD203B41FA5}">
                      <a16:colId xmlns:a16="http://schemas.microsoft.com/office/drawing/2014/main" val="1125720639"/>
                    </a:ext>
                  </a:extLst>
                </a:gridCol>
                <a:gridCol w="3009530">
                  <a:extLst>
                    <a:ext uri="{9D8B030D-6E8A-4147-A177-3AD203B41FA5}">
                      <a16:colId xmlns:a16="http://schemas.microsoft.com/office/drawing/2014/main" val="2078631656"/>
                    </a:ext>
                  </a:extLst>
                </a:gridCol>
                <a:gridCol w="3009530">
                  <a:extLst>
                    <a:ext uri="{9D8B030D-6E8A-4147-A177-3AD203B41FA5}">
                      <a16:colId xmlns:a16="http://schemas.microsoft.com/office/drawing/2014/main" val="883828672"/>
                    </a:ext>
                  </a:extLst>
                </a:gridCol>
              </a:tblGrid>
              <a:tr h="23312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>
                          <a:effectLst/>
                        </a:rPr>
                        <a:t>circle</a:t>
                      </a:r>
                    </a:p>
                  </a:txBody>
                  <a:tcPr marL="36745" marR="36745" marT="36745" marB="367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7620" cap="flat" cmpd="sng" algn="ctr">
                      <a:solidFill>
                        <a:srgbClr val="E5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>
                          <a:effectLst/>
                        </a:rPr>
                        <a:t>ˈsɜːkl̩</a:t>
                      </a:r>
                    </a:p>
                  </a:txBody>
                  <a:tcPr marL="36745" marR="36745" marT="36745" marB="367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7620" cap="flat" cmpd="sng" algn="ctr">
                      <a:solidFill>
                        <a:srgbClr val="E5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>
                          <a:effectLst/>
                        </a:rPr>
                        <a:t>круг</a:t>
                      </a:r>
                    </a:p>
                  </a:txBody>
                  <a:tcPr marL="36745" marR="36745" marT="36745" marB="367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7620" cap="flat" cmpd="sng" algn="ctr">
                      <a:solidFill>
                        <a:srgbClr val="E5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8639573"/>
                  </a:ext>
                </a:extLst>
              </a:tr>
              <a:tr h="233129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>
                          <a:effectLst/>
                        </a:rPr>
                        <a:t>cone</a:t>
                      </a:r>
                    </a:p>
                  </a:txBody>
                  <a:tcPr marL="36745" marR="36745" marT="36745" marB="36745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E5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>
                          <a:effectLst/>
                        </a:rPr>
                        <a:t>kəʊn</a:t>
                      </a:r>
                    </a:p>
                  </a:txBody>
                  <a:tcPr marL="36745" marR="36745" marT="36745" marB="36745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E5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>
                          <a:effectLst/>
                        </a:rPr>
                        <a:t>конус</a:t>
                      </a:r>
                    </a:p>
                  </a:txBody>
                  <a:tcPr marL="36745" marR="36745" marT="36745" marB="36745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E5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1777411"/>
                  </a:ext>
                </a:extLst>
              </a:tr>
              <a:tr h="233129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>
                          <a:effectLst/>
                        </a:rPr>
                        <a:t>cylinder</a:t>
                      </a:r>
                    </a:p>
                  </a:txBody>
                  <a:tcPr marL="36745" marR="36745" marT="36745" marB="36745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>
                          <a:effectLst/>
                        </a:rPr>
                        <a:t>ˈsɪlɪndə</a:t>
                      </a:r>
                    </a:p>
                  </a:txBody>
                  <a:tcPr marL="36745" marR="36745" marT="36745" marB="36745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>
                          <a:effectLst/>
                        </a:rPr>
                        <a:t>цилиндр</a:t>
                      </a:r>
                    </a:p>
                  </a:txBody>
                  <a:tcPr marL="36745" marR="36745" marT="36745" marB="36745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0224372"/>
                  </a:ext>
                </a:extLst>
              </a:tr>
              <a:tr h="233129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>
                          <a:effectLst/>
                        </a:rPr>
                        <a:t>ellipse</a:t>
                      </a:r>
                    </a:p>
                  </a:txBody>
                  <a:tcPr marL="36745" marR="36745" marT="36745" marB="36745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>
                          <a:effectLst/>
                        </a:rPr>
                        <a:t>ɪˈlɪps</a:t>
                      </a:r>
                    </a:p>
                  </a:txBody>
                  <a:tcPr marL="36745" marR="36745" marT="36745" marB="36745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>
                          <a:effectLst/>
                        </a:rPr>
                        <a:t>эллипс</a:t>
                      </a:r>
                    </a:p>
                  </a:txBody>
                  <a:tcPr marL="36745" marR="36745" marT="36745" marB="36745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4110111"/>
                  </a:ext>
                </a:extLst>
              </a:tr>
              <a:tr h="395206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>
                          <a:effectLst/>
                        </a:rPr>
                        <a:t>hexagon</a:t>
                      </a:r>
                    </a:p>
                  </a:txBody>
                  <a:tcPr marL="36745" marR="36745" marT="36745" marB="36745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>
                          <a:effectLst/>
                        </a:rPr>
                        <a:t>ˈheksəɡən</a:t>
                      </a:r>
                    </a:p>
                  </a:txBody>
                  <a:tcPr marL="36745" marR="36745" marT="36745" marB="36745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>
                          <a:effectLst/>
                        </a:rPr>
                        <a:t>шестиугольник</a:t>
                      </a:r>
                    </a:p>
                  </a:txBody>
                  <a:tcPr marL="36745" marR="36745" marT="36745" marB="36745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5051665"/>
                  </a:ext>
                </a:extLst>
              </a:tr>
              <a:tr h="395206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>
                          <a:effectLst/>
                        </a:rPr>
                        <a:t>irregular shape</a:t>
                      </a:r>
                    </a:p>
                  </a:txBody>
                  <a:tcPr marL="36745" marR="36745" marT="36745" marB="36745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dirty="0" err="1">
                          <a:effectLst/>
                        </a:rPr>
                        <a:t>ɪˈreɡjʊlə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ʃeɪp</a:t>
                      </a:r>
                      <a:endParaRPr lang="en-US" sz="1100" dirty="0">
                        <a:effectLst/>
                      </a:endParaRPr>
                    </a:p>
                  </a:txBody>
                  <a:tcPr marL="36745" marR="36745" marT="36745" marB="36745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>
                          <a:effectLst/>
                        </a:rPr>
                        <a:t>неправильная форма</a:t>
                      </a:r>
                    </a:p>
                  </a:txBody>
                  <a:tcPr marL="36745" marR="36745" marT="36745" marB="36745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3946529"/>
                  </a:ext>
                </a:extLst>
              </a:tr>
              <a:tr h="395206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>
                          <a:effectLst/>
                        </a:rPr>
                        <a:t>octagon</a:t>
                      </a:r>
                    </a:p>
                  </a:txBody>
                  <a:tcPr marL="36745" marR="36745" marT="36745" marB="36745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>
                          <a:effectLst/>
                        </a:rPr>
                        <a:t>ˈɒktəɡən</a:t>
                      </a:r>
                    </a:p>
                  </a:txBody>
                  <a:tcPr marL="36745" marR="36745" marT="36745" marB="36745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>
                          <a:effectLst/>
                        </a:rPr>
                        <a:t>восьмиугольник</a:t>
                      </a:r>
                    </a:p>
                  </a:txBody>
                  <a:tcPr marL="36745" marR="36745" marT="36745" marB="36745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1398330"/>
                  </a:ext>
                </a:extLst>
              </a:tr>
              <a:tr h="233129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>
                          <a:effectLst/>
                        </a:rPr>
                        <a:t>oval</a:t>
                      </a:r>
                    </a:p>
                  </a:txBody>
                  <a:tcPr marL="36745" marR="36745" marT="36745" marB="36745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>
                          <a:effectLst/>
                        </a:rPr>
                        <a:t>ˈəʊvl̩</a:t>
                      </a:r>
                    </a:p>
                  </a:txBody>
                  <a:tcPr marL="36745" marR="36745" marT="36745" marB="36745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>
                          <a:effectLst/>
                        </a:rPr>
                        <a:t>овал</a:t>
                      </a:r>
                    </a:p>
                  </a:txBody>
                  <a:tcPr marL="36745" marR="36745" marT="36745" marB="36745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3659084"/>
                  </a:ext>
                </a:extLst>
              </a:tr>
              <a:tr h="395206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>
                          <a:effectLst/>
                        </a:rPr>
                        <a:t>parallelogram</a:t>
                      </a:r>
                    </a:p>
                  </a:txBody>
                  <a:tcPr marL="36745" marR="36745" marT="36745" marB="36745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>
                          <a:effectLst/>
                        </a:rPr>
                        <a:t>ˌpærəˈleləɡræm</a:t>
                      </a:r>
                    </a:p>
                  </a:txBody>
                  <a:tcPr marL="36745" marR="36745" marT="36745" marB="36745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>
                          <a:effectLst/>
                        </a:rPr>
                        <a:t>параллелограмм</a:t>
                      </a:r>
                    </a:p>
                  </a:txBody>
                  <a:tcPr marL="36745" marR="36745" marT="36745" marB="36745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0901158"/>
                  </a:ext>
                </a:extLst>
              </a:tr>
              <a:tr h="395206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>
                          <a:effectLst/>
                        </a:rPr>
                        <a:t>pentagon</a:t>
                      </a:r>
                    </a:p>
                  </a:txBody>
                  <a:tcPr marL="36745" marR="36745" marT="36745" marB="36745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>
                          <a:effectLst/>
                        </a:rPr>
                        <a:t>ˈpentəɡən</a:t>
                      </a:r>
                    </a:p>
                  </a:txBody>
                  <a:tcPr marL="36745" marR="36745" marT="36745" marB="36745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>
                          <a:effectLst/>
                        </a:rPr>
                        <a:t>пятиугольник</a:t>
                      </a:r>
                    </a:p>
                  </a:txBody>
                  <a:tcPr marL="36745" marR="36745" marT="36745" marB="36745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4712611"/>
                  </a:ext>
                </a:extLst>
              </a:tr>
              <a:tr h="233129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>
                          <a:effectLst/>
                        </a:rPr>
                        <a:t>pyramid</a:t>
                      </a:r>
                    </a:p>
                  </a:txBody>
                  <a:tcPr marL="36745" marR="36745" marT="36745" marB="36745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>
                          <a:effectLst/>
                        </a:rPr>
                        <a:t>ˈpɪrəmɪd</a:t>
                      </a:r>
                    </a:p>
                  </a:txBody>
                  <a:tcPr marL="36745" marR="36745" marT="36745" marB="36745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>
                          <a:effectLst/>
                        </a:rPr>
                        <a:t>пирамида</a:t>
                      </a:r>
                    </a:p>
                  </a:txBody>
                  <a:tcPr marL="36745" marR="36745" marT="36745" marB="36745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9681451"/>
                  </a:ext>
                </a:extLst>
              </a:tr>
              <a:tr h="395206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>
                          <a:effectLst/>
                        </a:rPr>
                        <a:t>rectangle</a:t>
                      </a:r>
                    </a:p>
                  </a:txBody>
                  <a:tcPr marL="36745" marR="36745" marT="36745" marB="36745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>
                          <a:effectLst/>
                        </a:rPr>
                        <a:t>ˈrektæŋɡl̩</a:t>
                      </a:r>
                    </a:p>
                  </a:txBody>
                  <a:tcPr marL="36745" marR="36745" marT="36745" marB="36745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>
                          <a:effectLst/>
                        </a:rPr>
                        <a:t>прямоугольник</a:t>
                      </a:r>
                    </a:p>
                  </a:txBody>
                  <a:tcPr marL="36745" marR="36745" marT="36745" marB="36745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5161023"/>
                  </a:ext>
                </a:extLst>
              </a:tr>
              <a:tr h="233129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>
                          <a:effectLst/>
                        </a:rPr>
                        <a:t>semicircle</a:t>
                      </a:r>
                    </a:p>
                  </a:txBody>
                  <a:tcPr marL="36745" marR="36745" marT="36745" marB="36745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>
                          <a:effectLst/>
                        </a:rPr>
                        <a:t>ˈsemɪsɜːkl̩</a:t>
                      </a:r>
                    </a:p>
                  </a:txBody>
                  <a:tcPr marL="36745" marR="36745" marT="36745" marB="36745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>
                          <a:effectLst/>
                        </a:rPr>
                        <a:t>полукруг</a:t>
                      </a:r>
                    </a:p>
                  </a:txBody>
                  <a:tcPr marL="36745" marR="36745" marT="36745" marB="36745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5712211"/>
                  </a:ext>
                </a:extLst>
              </a:tr>
              <a:tr h="233129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>
                          <a:effectLst/>
                        </a:rPr>
                        <a:t>sphere</a:t>
                      </a:r>
                    </a:p>
                  </a:txBody>
                  <a:tcPr marL="36745" marR="36745" marT="36745" marB="36745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>
                          <a:effectLst/>
                        </a:rPr>
                        <a:t>sfɪə</a:t>
                      </a:r>
                    </a:p>
                  </a:txBody>
                  <a:tcPr marL="36745" marR="36745" marT="36745" marB="36745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>
                          <a:effectLst/>
                        </a:rPr>
                        <a:t>сфера</a:t>
                      </a:r>
                    </a:p>
                  </a:txBody>
                  <a:tcPr marL="36745" marR="36745" marT="36745" marB="36745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171805"/>
                  </a:ext>
                </a:extLst>
              </a:tr>
              <a:tr h="233129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>
                          <a:effectLst/>
                        </a:rPr>
                        <a:t>square</a:t>
                      </a:r>
                    </a:p>
                  </a:txBody>
                  <a:tcPr marL="36745" marR="36745" marT="36745" marB="36745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>
                          <a:effectLst/>
                        </a:rPr>
                        <a:t>skweə</a:t>
                      </a:r>
                    </a:p>
                  </a:txBody>
                  <a:tcPr marL="36745" marR="36745" marT="36745" marB="36745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>
                          <a:effectLst/>
                        </a:rPr>
                        <a:t>квадрат</a:t>
                      </a:r>
                    </a:p>
                  </a:txBody>
                  <a:tcPr marL="36745" marR="36745" marT="36745" marB="36745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6047905"/>
                  </a:ext>
                </a:extLst>
              </a:tr>
              <a:tr h="233129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>
                          <a:effectLst/>
                        </a:rPr>
                        <a:t>star</a:t>
                      </a:r>
                    </a:p>
                  </a:txBody>
                  <a:tcPr marL="36745" marR="36745" marT="36745" marB="36745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>
                          <a:effectLst/>
                        </a:rPr>
                        <a:t>stɑː</a:t>
                      </a:r>
                    </a:p>
                  </a:txBody>
                  <a:tcPr marL="36745" marR="36745" marT="36745" marB="36745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>
                          <a:effectLst/>
                        </a:rPr>
                        <a:t>звезда</a:t>
                      </a:r>
                    </a:p>
                  </a:txBody>
                  <a:tcPr marL="36745" marR="36745" marT="36745" marB="36745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8743071"/>
                  </a:ext>
                </a:extLst>
              </a:tr>
              <a:tr h="233129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>
                          <a:effectLst/>
                        </a:rPr>
                        <a:t>trapezoid</a:t>
                      </a:r>
                    </a:p>
                  </a:txBody>
                  <a:tcPr marL="36745" marR="36745" marT="36745" marB="36745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>
                          <a:effectLst/>
                        </a:rPr>
                        <a:t>ˈtræpɪzɔɪd</a:t>
                      </a:r>
                    </a:p>
                  </a:txBody>
                  <a:tcPr marL="36745" marR="36745" marT="36745" marB="36745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>
                          <a:effectLst/>
                        </a:rPr>
                        <a:t>трапеция</a:t>
                      </a:r>
                    </a:p>
                  </a:txBody>
                  <a:tcPr marL="36745" marR="36745" marT="36745" marB="36745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6046263"/>
                  </a:ext>
                </a:extLst>
              </a:tr>
              <a:tr h="395206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>
                          <a:effectLst/>
                        </a:rPr>
                        <a:t>triangle</a:t>
                      </a:r>
                    </a:p>
                  </a:txBody>
                  <a:tcPr marL="36745" marR="36745" marT="36745" marB="36745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>
                          <a:effectLst/>
                        </a:rPr>
                        <a:t>ˈtraɪæŋɡl̩</a:t>
                      </a:r>
                    </a:p>
                  </a:txBody>
                  <a:tcPr marL="36745" marR="36745" marT="36745" marB="36745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>
                          <a:effectLst/>
                        </a:rPr>
                        <a:t>треугольник</a:t>
                      </a:r>
                    </a:p>
                  </a:txBody>
                  <a:tcPr marL="36745" marR="36745" marT="36745" marB="36745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7046226"/>
                  </a:ext>
                </a:extLst>
              </a:tr>
              <a:tr h="233129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>
                          <a:effectLst/>
                        </a:rPr>
                        <a:t>wedge</a:t>
                      </a:r>
                    </a:p>
                  </a:txBody>
                  <a:tcPr marL="36745" marR="36745" marT="36745" marB="36745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>
                          <a:effectLst/>
                        </a:rPr>
                        <a:t>wedʒ</a:t>
                      </a:r>
                    </a:p>
                  </a:txBody>
                  <a:tcPr marL="36745" marR="36745" marT="36745" marB="36745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>
                          <a:effectLst/>
                        </a:rPr>
                        <a:t>клин</a:t>
                      </a:r>
                    </a:p>
                  </a:txBody>
                  <a:tcPr marL="36745" marR="36745" marT="36745" marB="36745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002757"/>
                  </a:ext>
                </a:extLst>
              </a:tr>
              <a:tr h="233129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>
                          <a:effectLst/>
                        </a:rPr>
                        <a:t>whorl</a:t>
                      </a:r>
                    </a:p>
                  </a:txBody>
                  <a:tcPr marL="36745" marR="36745" marT="36745" marB="36745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>
                          <a:effectLst/>
                        </a:rPr>
                        <a:t>wɜːl</a:t>
                      </a:r>
                    </a:p>
                  </a:txBody>
                  <a:tcPr marL="36745" marR="36745" marT="36745" marB="36745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dirty="0">
                          <a:effectLst/>
                        </a:rPr>
                        <a:t>периметр</a:t>
                      </a:r>
                    </a:p>
                  </a:txBody>
                  <a:tcPr marL="36745" marR="36745" marT="36745" marB="36745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238241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247CF324-8C1C-43A9-9C90-2B531E548A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904" y="288055"/>
            <a:ext cx="11774750" cy="15388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KZ" altLang="ru-KZ" sz="1000" b="1" i="0" u="none" strike="noStrike" cap="none" normalizeH="0" baseline="0" dirty="0">
                <a:ln>
                  <a:noFill/>
                </a:ln>
                <a:solidFill>
                  <a:srgbClr val="1C1C1C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Слова по теме «Фигуры» на английском с транскрипцией</a:t>
            </a:r>
            <a:endParaRPr kumimoji="0" lang="ru-KZ" altLang="ru-KZ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43519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C2AFFB-BD94-493E-976F-510930EF3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fontAlgn="base"/>
            <a:r>
              <a:rPr lang="ru-RU" sz="3100" b="1" i="0" u="none" strike="noStrike" cap="all" dirty="0">
                <a:solidFill>
                  <a:srgbClr val="000000"/>
                </a:solidFill>
                <a:effectLst/>
                <a:latin typeface="Open Sans" panose="020B0606030504020204" pitchFamily="34" charset="0"/>
                <a:hlinkClick r:id="rId2"/>
              </a:rPr>
              <a:t>MEASURING TIME EN-RU — АНГЛИЙСКИЕ СЛОВА </a:t>
            </a:r>
            <a:br>
              <a:rPr lang="en-US" sz="3100" b="1" i="0" u="none" strike="noStrike" cap="all" dirty="0">
                <a:solidFill>
                  <a:srgbClr val="000000"/>
                </a:solidFill>
                <a:effectLst/>
                <a:latin typeface="Open Sans" panose="020B0606030504020204" pitchFamily="34" charset="0"/>
                <a:hlinkClick r:id="rId2"/>
              </a:rPr>
            </a:br>
            <a:r>
              <a:rPr lang="ru-RU" sz="3100" b="1" i="0" u="none" strike="noStrike" cap="all" dirty="0">
                <a:solidFill>
                  <a:srgbClr val="000000"/>
                </a:solidFill>
                <a:effectLst/>
                <a:latin typeface="Open Sans" panose="020B0606030504020204" pitchFamily="34" charset="0"/>
                <a:hlinkClick r:id="rId2"/>
              </a:rPr>
              <a:t>НА ТЕМУ ИЗМЕРЕНИЕ ВРЕМЕНИ</a:t>
            </a:r>
            <a:br>
              <a:rPr lang="ru-RU" b="1" i="0" cap="all" dirty="0">
                <a:solidFill>
                  <a:srgbClr val="676761"/>
                </a:solidFill>
                <a:effectLst/>
                <a:latin typeface="Open Sans" panose="020B0606030504020204" pitchFamily="34" charset="0"/>
              </a:rPr>
            </a:br>
            <a:endParaRPr lang="ru-KZ" dirty="0"/>
          </a:p>
        </p:txBody>
      </p:sp>
      <p:pic>
        <p:nvPicPr>
          <p:cNvPr id="3074" name="Picture 2" descr="Measuring Time En-Ru — Английские слова на тему Измерение времени">
            <a:extLst>
              <a:ext uri="{FF2B5EF4-FFF2-40B4-BE49-F238E27FC236}">
                <a16:creationId xmlns:a16="http://schemas.microsoft.com/office/drawing/2014/main" id="{6202482C-1185-43D9-8C31-DD107AA0E95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526959"/>
            <a:ext cx="6096000" cy="4965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90824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4F5B2665-AC02-4B47-89AD-C3AFA6A591E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3293748"/>
              </p:ext>
            </p:extLst>
          </p:nvPr>
        </p:nvGraphicFramePr>
        <p:xfrm>
          <a:off x="1189607" y="470517"/>
          <a:ext cx="8842158" cy="6330204"/>
        </p:xfrm>
        <a:graphic>
          <a:graphicData uri="http://schemas.openxmlformats.org/drawingml/2006/table">
            <a:tbl>
              <a:tblPr/>
              <a:tblGrid>
                <a:gridCol w="2947386">
                  <a:extLst>
                    <a:ext uri="{9D8B030D-6E8A-4147-A177-3AD203B41FA5}">
                      <a16:colId xmlns:a16="http://schemas.microsoft.com/office/drawing/2014/main" val="119988593"/>
                    </a:ext>
                  </a:extLst>
                </a:gridCol>
                <a:gridCol w="2947386">
                  <a:extLst>
                    <a:ext uri="{9D8B030D-6E8A-4147-A177-3AD203B41FA5}">
                      <a16:colId xmlns:a16="http://schemas.microsoft.com/office/drawing/2014/main" val="365086908"/>
                    </a:ext>
                  </a:extLst>
                </a:gridCol>
                <a:gridCol w="2947386">
                  <a:extLst>
                    <a:ext uri="{9D8B030D-6E8A-4147-A177-3AD203B41FA5}">
                      <a16:colId xmlns:a16="http://schemas.microsoft.com/office/drawing/2014/main" val="1822802959"/>
                    </a:ext>
                  </a:extLst>
                </a:gridCol>
              </a:tblGrid>
              <a:tr h="140710"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1">
                          <a:effectLst/>
                        </a:rPr>
                        <a:t>alarm</a:t>
                      </a:r>
                    </a:p>
                  </a:txBody>
                  <a:tcPr marL="22237" marR="22237" marT="22237" marB="222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7620" cap="flat" cmpd="sng" algn="ctr">
                      <a:solidFill>
                        <a:srgbClr val="E5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1">
                          <a:effectLst/>
                        </a:rPr>
                        <a:t>əˈlɑːm</a:t>
                      </a:r>
                    </a:p>
                  </a:txBody>
                  <a:tcPr marL="22237" marR="22237" marT="22237" marB="222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7620" cap="flat" cmpd="sng" algn="ctr">
                      <a:solidFill>
                        <a:srgbClr val="E5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>
                          <a:effectLst/>
                        </a:rPr>
                        <a:t>будильник</a:t>
                      </a:r>
                    </a:p>
                  </a:txBody>
                  <a:tcPr marL="22237" marR="22237" marT="22237" marB="222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7620" cap="flat" cmpd="sng" algn="ctr">
                      <a:solidFill>
                        <a:srgbClr val="E5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6882340"/>
                  </a:ext>
                </a:extLst>
              </a:tr>
              <a:tr h="140710">
                <a:tc>
                  <a:txBody>
                    <a:bodyPr/>
                    <a:lstStyle/>
                    <a:p>
                      <a:pPr algn="l" fontAlgn="t"/>
                      <a:r>
                        <a:rPr lang="en-US" sz="700">
                          <a:effectLst/>
                        </a:rPr>
                        <a:t>atomic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E5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>
                          <a:effectLst/>
                        </a:rPr>
                        <a:t>əˈtɒmɪk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E5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>
                          <a:effectLst/>
                        </a:rPr>
                        <a:t>быстрый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E5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0046523"/>
                  </a:ext>
                </a:extLst>
              </a:tr>
              <a:tr h="240020">
                <a:tc>
                  <a:txBody>
                    <a:bodyPr/>
                    <a:lstStyle/>
                    <a:p>
                      <a:pPr algn="l" fontAlgn="t"/>
                      <a:r>
                        <a:rPr lang="en-US" sz="700">
                          <a:effectLst/>
                        </a:rPr>
                        <a:t>cell phone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>
                          <a:effectLst/>
                        </a:rPr>
                        <a:t>sel fəʊn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>
                          <a:effectLst/>
                        </a:rPr>
                        <a:t>сотовый телефон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7185557"/>
                  </a:ext>
                </a:extLst>
              </a:tr>
              <a:tr h="140710">
                <a:tc>
                  <a:txBody>
                    <a:bodyPr/>
                    <a:lstStyle/>
                    <a:p>
                      <a:pPr algn="l" fontAlgn="t"/>
                      <a:r>
                        <a:rPr lang="en-US" sz="700">
                          <a:effectLst/>
                        </a:rPr>
                        <a:t>century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>
                          <a:effectLst/>
                        </a:rPr>
                        <a:t>ˈsentʃəri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>
                          <a:effectLst/>
                        </a:rPr>
                        <a:t>век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5950702"/>
                  </a:ext>
                </a:extLst>
              </a:tr>
              <a:tr h="140710">
                <a:tc>
                  <a:txBody>
                    <a:bodyPr/>
                    <a:lstStyle/>
                    <a:p>
                      <a:pPr algn="l" fontAlgn="t"/>
                      <a:r>
                        <a:rPr lang="en-US" sz="700">
                          <a:effectLst/>
                        </a:rPr>
                        <a:t>chimes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>
                          <a:effectLst/>
                        </a:rPr>
                        <a:t>tʃaɪmz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>
                          <a:effectLst/>
                        </a:rPr>
                        <a:t>куранты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3682289"/>
                  </a:ext>
                </a:extLst>
              </a:tr>
              <a:tr h="240020">
                <a:tc>
                  <a:txBody>
                    <a:bodyPr/>
                    <a:lstStyle/>
                    <a:p>
                      <a:pPr algn="l" fontAlgn="t"/>
                      <a:r>
                        <a:rPr lang="en-US" sz="700">
                          <a:effectLst/>
                        </a:rPr>
                        <a:t>chronometer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>
                          <a:effectLst/>
                        </a:rPr>
                        <a:t>krəˈnɒmɪtə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>
                          <a:effectLst/>
                        </a:rPr>
                        <a:t>хронометр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2485056"/>
                  </a:ext>
                </a:extLst>
              </a:tr>
              <a:tr h="140710">
                <a:tc>
                  <a:txBody>
                    <a:bodyPr/>
                    <a:lstStyle/>
                    <a:p>
                      <a:pPr algn="l" fontAlgn="t"/>
                      <a:r>
                        <a:rPr lang="en-US" sz="700">
                          <a:effectLst/>
                        </a:rPr>
                        <a:t>computer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>
                          <a:effectLst/>
                        </a:rPr>
                        <a:t>kəmˈpjuːtə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>
                          <a:effectLst/>
                        </a:rPr>
                        <a:t>компьютер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3969809"/>
                  </a:ext>
                </a:extLst>
              </a:tr>
              <a:tr h="140710">
                <a:tc>
                  <a:txBody>
                    <a:bodyPr/>
                    <a:lstStyle/>
                    <a:p>
                      <a:pPr algn="l" fontAlgn="t"/>
                      <a:r>
                        <a:rPr lang="en-US" sz="700">
                          <a:effectLst/>
                        </a:rPr>
                        <a:t>cycle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>
                          <a:effectLst/>
                        </a:rPr>
                        <a:t>ˈsaɪkl̩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>
                          <a:effectLst/>
                        </a:rPr>
                        <a:t>цикл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9684296"/>
                  </a:ext>
                </a:extLst>
              </a:tr>
              <a:tr h="140710">
                <a:tc>
                  <a:txBody>
                    <a:bodyPr/>
                    <a:lstStyle/>
                    <a:p>
                      <a:pPr algn="l" fontAlgn="t"/>
                      <a:r>
                        <a:rPr lang="en-US" sz="700">
                          <a:effectLst/>
                        </a:rPr>
                        <a:t>date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>
                          <a:effectLst/>
                        </a:rPr>
                        <a:t>deɪt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>
                          <a:effectLst/>
                        </a:rPr>
                        <a:t>дата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5477461"/>
                  </a:ext>
                </a:extLst>
              </a:tr>
              <a:tr h="140710">
                <a:tc>
                  <a:txBody>
                    <a:bodyPr/>
                    <a:lstStyle/>
                    <a:p>
                      <a:pPr algn="l" fontAlgn="t"/>
                      <a:r>
                        <a:rPr lang="en-US" sz="700">
                          <a:effectLst/>
                        </a:rPr>
                        <a:t>day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>
                          <a:effectLst/>
                        </a:rPr>
                        <a:t>deɪ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>
                          <a:effectLst/>
                        </a:rPr>
                        <a:t>день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30351"/>
                  </a:ext>
                </a:extLst>
              </a:tr>
              <a:tr h="240020">
                <a:tc>
                  <a:txBody>
                    <a:bodyPr/>
                    <a:lstStyle/>
                    <a:p>
                      <a:pPr algn="l" fontAlgn="t"/>
                      <a:r>
                        <a:rPr lang="en-US" sz="700">
                          <a:effectLst/>
                        </a:rPr>
                        <a:t>decade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>
                          <a:effectLst/>
                        </a:rPr>
                        <a:t>ˈdekeɪd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>
                          <a:effectLst/>
                        </a:rPr>
                        <a:t>десятилетие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8378988"/>
                  </a:ext>
                </a:extLst>
              </a:tr>
              <a:tr h="140710">
                <a:tc>
                  <a:txBody>
                    <a:bodyPr/>
                    <a:lstStyle/>
                    <a:p>
                      <a:pPr algn="l" fontAlgn="t"/>
                      <a:r>
                        <a:rPr lang="en-US" sz="700">
                          <a:effectLst/>
                        </a:rPr>
                        <a:t>digital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>
                          <a:effectLst/>
                        </a:rPr>
                        <a:t>ˈdɪdʒɪtl̩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>
                          <a:effectLst/>
                        </a:rPr>
                        <a:t>цифровой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699409"/>
                  </a:ext>
                </a:extLst>
              </a:tr>
              <a:tr h="140710">
                <a:tc>
                  <a:txBody>
                    <a:bodyPr/>
                    <a:lstStyle/>
                    <a:p>
                      <a:pPr algn="l" fontAlgn="t"/>
                      <a:r>
                        <a:rPr lang="en-US" sz="700">
                          <a:effectLst/>
                        </a:rPr>
                        <a:t>epoch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>
                          <a:effectLst/>
                        </a:rPr>
                        <a:t>ˈiːpɒk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>
                          <a:effectLst/>
                        </a:rPr>
                        <a:t>эпоха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8004596"/>
                  </a:ext>
                </a:extLst>
              </a:tr>
              <a:tr h="240020">
                <a:tc>
                  <a:txBody>
                    <a:bodyPr/>
                    <a:lstStyle/>
                    <a:p>
                      <a:pPr algn="l" fontAlgn="t"/>
                      <a:r>
                        <a:rPr lang="en-US" sz="700">
                          <a:effectLst/>
                        </a:rPr>
                        <a:t>equinox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>
                          <a:effectLst/>
                        </a:rPr>
                        <a:t>ˈiːkwɪnɒks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>
                          <a:effectLst/>
                        </a:rPr>
                        <a:t>равноденствие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6240871"/>
                  </a:ext>
                </a:extLst>
              </a:tr>
              <a:tr h="140710">
                <a:tc>
                  <a:txBody>
                    <a:bodyPr/>
                    <a:lstStyle/>
                    <a:p>
                      <a:pPr algn="l" fontAlgn="t"/>
                      <a:r>
                        <a:rPr lang="en-US" sz="700">
                          <a:effectLst/>
                        </a:rPr>
                        <a:t>era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>
                          <a:effectLst/>
                        </a:rPr>
                        <a:t>ˈɪərə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>
                          <a:effectLst/>
                        </a:rPr>
                        <a:t>эпоха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1969100"/>
                  </a:ext>
                </a:extLst>
              </a:tr>
              <a:tr h="140710">
                <a:tc>
                  <a:txBody>
                    <a:bodyPr/>
                    <a:lstStyle/>
                    <a:p>
                      <a:pPr algn="l" fontAlgn="t"/>
                      <a:r>
                        <a:rPr lang="en-US" sz="700">
                          <a:effectLst/>
                        </a:rPr>
                        <a:t>fortnight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>
                          <a:effectLst/>
                        </a:rPr>
                        <a:t>ˈfɔːtnaɪt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>
                          <a:effectLst/>
                        </a:rPr>
                        <a:t>две недели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6677402"/>
                  </a:ext>
                </a:extLst>
              </a:tr>
              <a:tr h="140710">
                <a:tc>
                  <a:txBody>
                    <a:bodyPr/>
                    <a:lstStyle/>
                    <a:p>
                      <a:pPr algn="l" fontAlgn="t"/>
                      <a:r>
                        <a:rPr lang="en-US" sz="700">
                          <a:effectLst/>
                        </a:rPr>
                        <a:t>hour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>
                          <a:effectLst/>
                        </a:rPr>
                        <a:t>ˈaʊə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>
                          <a:effectLst/>
                        </a:rPr>
                        <a:t>час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5758392"/>
                  </a:ext>
                </a:extLst>
              </a:tr>
              <a:tr h="240020">
                <a:tc>
                  <a:txBody>
                    <a:bodyPr/>
                    <a:lstStyle/>
                    <a:p>
                      <a:pPr algn="l" fontAlgn="t"/>
                      <a:r>
                        <a:rPr lang="en-US" sz="700">
                          <a:effectLst/>
                        </a:rPr>
                        <a:t>hourglass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>
                          <a:effectLst/>
                        </a:rPr>
                        <a:t>ˈaʊəɡlɑːs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>
                          <a:effectLst/>
                        </a:rPr>
                        <a:t>песочные часы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6637555"/>
                  </a:ext>
                </a:extLst>
              </a:tr>
              <a:tr h="240020">
                <a:tc>
                  <a:txBody>
                    <a:bodyPr/>
                    <a:lstStyle/>
                    <a:p>
                      <a:pPr algn="l" fontAlgn="t"/>
                      <a:r>
                        <a:rPr lang="en-US" sz="700">
                          <a:effectLst/>
                        </a:rPr>
                        <a:t>millennium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>
                          <a:effectLst/>
                        </a:rPr>
                        <a:t>mɪˈlenɪəm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>
                          <a:effectLst/>
                        </a:rPr>
                        <a:t>тысячелетие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0343659"/>
                  </a:ext>
                </a:extLst>
              </a:tr>
              <a:tr h="240020">
                <a:tc>
                  <a:txBody>
                    <a:bodyPr/>
                    <a:lstStyle/>
                    <a:p>
                      <a:pPr algn="l" fontAlgn="t"/>
                      <a:r>
                        <a:rPr lang="en-US" sz="700">
                          <a:effectLst/>
                        </a:rPr>
                        <a:t>millisecond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>
                          <a:effectLst/>
                        </a:rPr>
                        <a:t>ˈmɪlisekənd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>
                          <a:effectLst/>
                        </a:rPr>
                        <a:t>миллисекунды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5531799"/>
                  </a:ext>
                </a:extLst>
              </a:tr>
              <a:tr h="140710">
                <a:tc>
                  <a:txBody>
                    <a:bodyPr/>
                    <a:lstStyle/>
                    <a:p>
                      <a:pPr algn="l" fontAlgn="t"/>
                      <a:r>
                        <a:rPr lang="en-US" sz="700">
                          <a:effectLst/>
                        </a:rPr>
                        <a:t>minute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>
                          <a:effectLst/>
                        </a:rPr>
                        <a:t>maɪˈnjuːt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>
                          <a:effectLst/>
                        </a:rPr>
                        <a:t>минута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1590210"/>
                  </a:ext>
                </a:extLst>
              </a:tr>
              <a:tr h="140710">
                <a:tc>
                  <a:txBody>
                    <a:bodyPr/>
                    <a:lstStyle/>
                    <a:p>
                      <a:pPr algn="l" fontAlgn="t"/>
                      <a:r>
                        <a:rPr lang="en-US" sz="700">
                          <a:effectLst/>
                        </a:rPr>
                        <a:t>month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>
                          <a:effectLst/>
                        </a:rPr>
                        <a:t>mʌn</a:t>
                      </a:r>
                      <a:r>
                        <a:rPr lang="el-GR" sz="700">
                          <a:effectLst/>
                        </a:rPr>
                        <a:t>θ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>
                          <a:effectLst/>
                        </a:rPr>
                        <a:t>месяц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1281407"/>
                  </a:ext>
                </a:extLst>
              </a:tr>
              <a:tr h="140710">
                <a:tc>
                  <a:txBody>
                    <a:bodyPr/>
                    <a:lstStyle/>
                    <a:p>
                      <a:pPr algn="l" fontAlgn="t"/>
                      <a:r>
                        <a:rPr lang="en-US" sz="700">
                          <a:effectLst/>
                        </a:rPr>
                        <a:t>moon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>
                          <a:effectLst/>
                        </a:rPr>
                        <a:t>muːn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>
                          <a:effectLst/>
                        </a:rPr>
                        <a:t>Луна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582805"/>
                  </a:ext>
                </a:extLst>
              </a:tr>
              <a:tr h="140710">
                <a:tc>
                  <a:txBody>
                    <a:bodyPr/>
                    <a:lstStyle/>
                    <a:p>
                      <a:pPr algn="l" fontAlgn="t"/>
                      <a:r>
                        <a:rPr lang="en-US" sz="700">
                          <a:effectLst/>
                        </a:rPr>
                        <a:t>pendulum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>
                          <a:effectLst/>
                        </a:rPr>
                        <a:t>ˈpendjʊləm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>
                          <a:effectLst/>
                        </a:rPr>
                        <a:t>маятник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0831444"/>
                  </a:ext>
                </a:extLst>
              </a:tr>
              <a:tr h="140710">
                <a:tc>
                  <a:txBody>
                    <a:bodyPr/>
                    <a:lstStyle/>
                    <a:p>
                      <a:pPr algn="l" fontAlgn="t"/>
                      <a:r>
                        <a:rPr lang="en-US" sz="700">
                          <a:effectLst/>
                        </a:rPr>
                        <a:t>quartz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>
                          <a:effectLst/>
                        </a:rPr>
                        <a:t>kwɔːts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>
                          <a:effectLst/>
                        </a:rPr>
                        <a:t>кварц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4921493"/>
                  </a:ext>
                </a:extLst>
              </a:tr>
              <a:tr h="140710">
                <a:tc>
                  <a:txBody>
                    <a:bodyPr/>
                    <a:lstStyle/>
                    <a:p>
                      <a:pPr algn="l" fontAlgn="t"/>
                      <a:r>
                        <a:rPr lang="en-US" sz="700">
                          <a:effectLst/>
                        </a:rPr>
                        <a:t>revolve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>
                          <a:effectLst/>
                        </a:rPr>
                        <a:t>rɪˈvɒlv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>
                          <a:effectLst/>
                        </a:rPr>
                        <a:t>вращаться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2904934"/>
                  </a:ext>
                </a:extLst>
              </a:tr>
              <a:tr h="140710">
                <a:tc>
                  <a:txBody>
                    <a:bodyPr/>
                    <a:lstStyle/>
                    <a:p>
                      <a:pPr algn="l" fontAlgn="t"/>
                      <a:r>
                        <a:rPr lang="en-US" sz="700">
                          <a:effectLst/>
                        </a:rPr>
                        <a:t>rotate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>
                          <a:effectLst/>
                        </a:rPr>
                        <a:t>rəʊˈteɪt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>
                          <a:effectLst/>
                        </a:rPr>
                        <a:t>вращаться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8920693"/>
                  </a:ext>
                </a:extLst>
              </a:tr>
              <a:tr h="240020">
                <a:tc>
                  <a:txBody>
                    <a:bodyPr/>
                    <a:lstStyle/>
                    <a:p>
                      <a:pPr algn="l" fontAlgn="t"/>
                      <a:r>
                        <a:rPr lang="en-US" sz="700">
                          <a:effectLst/>
                        </a:rPr>
                        <a:t>season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>
                          <a:effectLst/>
                        </a:rPr>
                        <a:t>ˈsiːzn̩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>
                          <a:effectLst/>
                        </a:rPr>
                        <a:t>время года, сезон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2102051"/>
                  </a:ext>
                </a:extLst>
              </a:tr>
              <a:tr h="140710">
                <a:tc>
                  <a:txBody>
                    <a:bodyPr/>
                    <a:lstStyle/>
                    <a:p>
                      <a:pPr algn="l" fontAlgn="t"/>
                      <a:r>
                        <a:rPr lang="en-US" sz="700">
                          <a:effectLst/>
                        </a:rPr>
                        <a:t>second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>
                          <a:effectLst/>
                        </a:rPr>
                        <a:t>ˈsekənd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>
                          <a:effectLst/>
                        </a:rPr>
                        <a:t>второй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2464297"/>
                  </a:ext>
                </a:extLst>
              </a:tr>
              <a:tr h="240020">
                <a:tc>
                  <a:txBody>
                    <a:bodyPr/>
                    <a:lstStyle/>
                    <a:p>
                      <a:pPr algn="l" fontAlgn="t"/>
                      <a:r>
                        <a:rPr lang="en-US" sz="700">
                          <a:effectLst/>
                        </a:rPr>
                        <a:t>stopwatch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>
                          <a:effectLst/>
                        </a:rPr>
                        <a:t>ˈstɒpwɒtʃ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>
                          <a:effectLst/>
                        </a:rPr>
                        <a:t>секундомер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1874514"/>
                  </a:ext>
                </a:extLst>
              </a:tr>
              <a:tr h="240020">
                <a:tc>
                  <a:txBody>
                    <a:bodyPr/>
                    <a:lstStyle/>
                    <a:p>
                      <a:pPr algn="l" fontAlgn="t"/>
                      <a:r>
                        <a:rPr lang="en-US" sz="700">
                          <a:effectLst/>
                        </a:rPr>
                        <a:t>sundial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>
                          <a:effectLst/>
                        </a:rPr>
                        <a:t>ˈsʌndaɪəl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>
                          <a:effectLst/>
                        </a:rPr>
                        <a:t>солнечные часы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7061861"/>
                  </a:ext>
                </a:extLst>
              </a:tr>
              <a:tr h="140710">
                <a:tc>
                  <a:txBody>
                    <a:bodyPr/>
                    <a:lstStyle/>
                    <a:p>
                      <a:pPr algn="l" fontAlgn="t"/>
                      <a:r>
                        <a:rPr lang="en-US" sz="700">
                          <a:effectLst/>
                        </a:rPr>
                        <a:t>timer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>
                          <a:effectLst/>
                        </a:rPr>
                        <a:t>ˈtaɪmə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>
                          <a:effectLst/>
                        </a:rPr>
                        <a:t>таймер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8483860"/>
                  </a:ext>
                </a:extLst>
              </a:tr>
              <a:tr h="140710">
                <a:tc>
                  <a:txBody>
                    <a:bodyPr/>
                    <a:lstStyle/>
                    <a:p>
                      <a:pPr algn="l" fontAlgn="t"/>
                      <a:r>
                        <a:rPr lang="en-US" sz="700">
                          <a:effectLst/>
                        </a:rPr>
                        <a:t>watch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>
                          <a:effectLst/>
                        </a:rPr>
                        <a:t>wɒtʃ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>
                          <a:effectLst/>
                        </a:rPr>
                        <a:t>смотреть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186969"/>
                  </a:ext>
                </a:extLst>
              </a:tr>
              <a:tr h="140710">
                <a:tc>
                  <a:txBody>
                    <a:bodyPr/>
                    <a:lstStyle/>
                    <a:p>
                      <a:pPr algn="l" fontAlgn="t"/>
                      <a:r>
                        <a:rPr lang="en-US" sz="700">
                          <a:effectLst/>
                        </a:rPr>
                        <a:t>week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>
                          <a:effectLst/>
                        </a:rPr>
                        <a:t>wiːk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>
                          <a:effectLst/>
                        </a:rPr>
                        <a:t>неделя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264933"/>
                  </a:ext>
                </a:extLst>
              </a:tr>
              <a:tr h="140710">
                <a:tc>
                  <a:txBody>
                    <a:bodyPr/>
                    <a:lstStyle/>
                    <a:p>
                      <a:pPr algn="l" fontAlgn="t"/>
                      <a:r>
                        <a:rPr lang="en-US" sz="700">
                          <a:effectLst/>
                        </a:rPr>
                        <a:t>year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>
                          <a:effectLst/>
                        </a:rPr>
                        <a:t>ˈjiə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>
                          <a:effectLst/>
                        </a:rPr>
                        <a:t>год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827006"/>
                  </a:ext>
                </a:extLst>
              </a:tr>
              <a:tr h="140710">
                <a:tc>
                  <a:txBody>
                    <a:bodyPr/>
                    <a:lstStyle/>
                    <a:p>
                      <a:pPr algn="l" fontAlgn="t"/>
                      <a:r>
                        <a:rPr lang="en-US" sz="700">
                          <a:effectLst/>
                        </a:rPr>
                        <a:t>zone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>
                          <a:effectLst/>
                        </a:rPr>
                        <a:t>zəʊn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dirty="0">
                          <a:effectLst/>
                        </a:rPr>
                        <a:t>зона</a:t>
                      </a:r>
                    </a:p>
                  </a:txBody>
                  <a:tcPr marL="22237" marR="22237" marT="22237" marB="2223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4964915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6947E288-7F32-4D59-8199-78F61F0086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5254" y="200912"/>
            <a:ext cx="8436746" cy="70788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KZ" altLang="ru-KZ" sz="1000" b="1" i="0" u="none" strike="noStrike" cap="none" normalizeH="0" baseline="0" dirty="0">
                <a:ln>
                  <a:noFill/>
                </a:ln>
                <a:solidFill>
                  <a:srgbClr val="1C1C1C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Слова по теме «Измерение времени» на английском с транскрипцией</a:t>
            </a:r>
            <a:endParaRPr kumimoji="0" lang="ru-KZ" altLang="ru-KZ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KZ" altLang="ru-KZ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KZ" altLang="ru-KZ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91295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02D965-578E-42A5-A2B7-77B0FAE49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75403"/>
          </a:xfrm>
        </p:spPr>
        <p:txBody>
          <a:bodyPr>
            <a:normAutofit/>
          </a:bodyPr>
          <a:lstStyle/>
          <a:p>
            <a:pPr algn="ctr"/>
            <a:r>
              <a:rPr lang="ru-RU" sz="2800" b="1" i="0" u="none" strike="noStrike" cap="all" dirty="0">
                <a:solidFill>
                  <a:srgbClr val="FF0000"/>
                </a:solidFill>
                <a:effectLst/>
                <a:latin typeface="Open Sans" panose="020B0606030504020204" pitchFamily="34" charset="0"/>
              </a:rPr>
              <a:t>MATH ANGLES EN-RU — АНГЛИЙСКИЕ СЛОВА </a:t>
            </a:r>
            <a:br>
              <a:rPr lang="en-US" sz="2800" b="1" i="0" u="none" strike="noStrike" cap="all" dirty="0">
                <a:solidFill>
                  <a:srgbClr val="FF0000"/>
                </a:solidFill>
                <a:effectLst/>
                <a:latin typeface="Open Sans" panose="020B0606030504020204" pitchFamily="34" charset="0"/>
              </a:rPr>
            </a:br>
            <a:r>
              <a:rPr lang="ru-RU" sz="2800" b="1" i="0" u="none" strike="noStrike" cap="all" dirty="0">
                <a:solidFill>
                  <a:srgbClr val="FF0000"/>
                </a:solidFill>
                <a:effectLst/>
                <a:latin typeface="Open Sans" panose="020B0606030504020204" pitchFamily="34" charset="0"/>
              </a:rPr>
              <a:t>НА ТЕМУ МАТЕМАТИЧЕСКИЕ</a:t>
            </a:r>
            <a:r>
              <a:rPr lang="en-US" sz="2800" b="1" i="0" u="none" strike="noStrike" cap="all" dirty="0">
                <a:solidFill>
                  <a:srgbClr val="FF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ru-RU" sz="2800" b="1" i="0" u="none" strike="noStrike" cap="all" dirty="0">
                <a:solidFill>
                  <a:srgbClr val="FF0000"/>
                </a:solidFill>
                <a:effectLst/>
                <a:latin typeface="Open Sans" panose="020B0606030504020204" pitchFamily="34" charset="0"/>
              </a:rPr>
              <a:t>УГЛЫ</a:t>
            </a:r>
            <a:endParaRPr lang="ru-KZ" sz="2800" dirty="0">
              <a:solidFill>
                <a:srgbClr val="FF0000"/>
              </a:solidFill>
            </a:endParaRPr>
          </a:p>
        </p:txBody>
      </p:sp>
      <p:pic>
        <p:nvPicPr>
          <p:cNvPr id="5122" name="Picture 2" descr="Math Angles En-Ru — Английские слова на тему Математические углы">
            <a:extLst>
              <a:ext uri="{FF2B5EF4-FFF2-40B4-BE49-F238E27FC236}">
                <a16:creationId xmlns:a16="http://schemas.microsoft.com/office/drawing/2014/main" id="{20B0F51F-8472-47CC-AAF2-3F6A8E5B9F5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0730" y="1544715"/>
            <a:ext cx="8495930" cy="4820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76513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22C3B1CC-CB51-4561-AEFF-2BA31833A49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0501474"/>
              </p:ext>
            </p:extLst>
          </p:nvPr>
        </p:nvGraphicFramePr>
        <p:xfrm>
          <a:off x="2681056" y="568171"/>
          <a:ext cx="7652553" cy="6054565"/>
        </p:xfrm>
        <a:graphic>
          <a:graphicData uri="http://schemas.openxmlformats.org/drawingml/2006/table">
            <a:tbl>
              <a:tblPr/>
              <a:tblGrid>
                <a:gridCol w="2550851">
                  <a:extLst>
                    <a:ext uri="{9D8B030D-6E8A-4147-A177-3AD203B41FA5}">
                      <a16:colId xmlns:a16="http://schemas.microsoft.com/office/drawing/2014/main" val="3687916523"/>
                    </a:ext>
                  </a:extLst>
                </a:gridCol>
                <a:gridCol w="2550851">
                  <a:extLst>
                    <a:ext uri="{9D8B030D-6E8A-4147-A177-3AD203B41FA5}">
                      <a16:colId xmlns:a16="http://schemas.microsoft.com/office/drawing/2014/main" val="3252750912"/>
                    </a:ext>
                  </a:extLst>
                </a:gridCol>
                <a:gridCol w="2550851">
                  <a:extLst>
                    <a:ext uri="{9D8B030D-6E8A-4147-A177-3AD203B41FA5}">
                      <a16:colId xmlns:a16="http://schemas.microsoft.com/office/drawing/2014/main" val="3514856615"/>
                    </a:ext>
                  </a:extLst>
                </a:gridCol>
              </a:tblGrid>
              <a:tr h="27141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dirty="0">
                          <a:effectLst/>
                        </a:rPr>
                        <a:t>acute angle</a:t>
                      </a:r>
                    </a:p>
                  </a:txBody>
                  <a:tcPr marL="40640" marR="40640" marT="40640" marB="40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7620" cap="flat" cmpd="sng" algn="ctr">
                      <a:solidFill>
                        <a:srgbClr val="E5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>
                          <a:effectLst/>
                        </a:rPr>
                        <a:t>əˈkjuːt ˈæŋɡl̩</a:t>
                      </a:r>
                    </a:p>
                  </a:txBody>
                  <a:tcPr marL="40640" marR="40640" marT="40640" marB="40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7620" cap="flat" cmpd="sng" algn="ctr">
                      <a:solidFill>
                        <a:srgbClr val="E5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>
                          <a:effectLst/>
                        </a:rPr>
                        <a:t>острый угол</a:t>
                      </a:r>
                    </a:p>
                  </a:txBody>
                  <a:tcPr marL="40640" marR="40640" marT="40640" marB="40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7620" cap="flat" cmpd="sng" algn="ctr">
                      <a:solidFill>
                        <a:srgbClr val="E5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4041479"/>
                  </a:ext>
                </a:extLst>
              </a:tr>
              <a:tr h="835113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effectLst/>
                        </a:rPr>
                        <a:t>complementary angle</a:t>
                      </a:r>
                    </a:p>
                  </a:txBody>
                  <a:tcPr marL="40640" marR="40640" marT="40640" marB="40640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E5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effectLst/>
                        </a:rPr>
                        <a:t>ˌkɒmplɪˈmentri ˈæŋɡl̩</a:t>
                      </a:r>
                    </a:p>
                  </a:txBody>
                  <a:tcPr marL="40640" marR="40640" marT="40640" marB="40640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E5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>
                          <a:effectLst/>
                        </a:rPr>
                        <a:t>угол, дополнительный до 90 градусов</a:t>
                      </a:r>
                    </a:p>
                  </a:txBody>
                  <a:tcPr marL="40640" marR="40640" marT="40640" marB="40640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E5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5242465"/>
                  </a:ext>
                </a:extLst>
              </a:tr>
              <a:tr h="459312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effectLst/>
                        </a:rPr>
                        <a:t>corresponding angle</a:t>
                      </a:r>
                    </a:p>
                  </a:txBody>
                  <a:tcPr marL="40640" marR="40640" marT="40640" marB="40640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effectLst/>
                        </a:rPr>
                        <a:t>ˌkɒrɪˈspɒndɪŋ ˈæŋɡl̩</a:t>
                      </a:r>
                    </a:p>
                  </a:txBody>
                  <a:tcPr marL="40640" marR="40640" marT="40640" marB="40640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>
                          <a:effectLst/>
                        </a:rPr>
                        <a:t>соответствующий угол</a:t>
                      </a:r>
                    </a:p>
                  </a:txBody>
                  <a:tcPr marL="40640" marR="40640" marT="40640" marB="40640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4801306"/>
                  </a:ext>
                </a:extLst>
              </a:tr>
              <a:tr h="459312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effectLst/>
                        </a:rPr>
                        <a:t>curved line</a:t>
                      </a:r>
                    </a:p>
                  </a:txBody>
                  <a:tcPr marL="40640" marR="40640" marT="40640" marB="40640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effectLst/>
                        </a:rPr>
                        <a:t>kɜːvd laɪn</a:t>
                      </a:r>
                    </a:p>
                  </a:txBody>
                  <a:tcPr marL="40640" marR="40640" marT="40640" marB="40640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>
                          <a:effectLst/>
                        </a:rPr>
                        <a:t>кривая линия</a:t>
                      </a:r>
                    </a:p>
                  </a:txBody>
                  <a:tcPr marL="40640" marR="40640" marT="40640" marB="40640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9608154"/>
                  </a:ext>
                </a:extLst>
              </a:tr>
              <a:tr h="459312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effectLst/>
                        </a:rPr>
                        <a:t>equilateral sides</a:t>
                      </a:r>
                    </a:p>
                  </a:txBody>
                  <a:tcPr marL="40640" marR="40640" marT="40640" marB="40640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effectLst/>
                        </a:rPr>
                        <a:t>ˌiːkwɪˈlætərəl saɪdz</a:t>
                      </a:r>
                    </a:p>
                  </a:txBody>
                  <a:tcPr marL="40640" marR="40640" marT="40640" marB="40640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>
                          <a:effectLst/>
                        </a:rPr>
                        <a:t>равные стороны</a:t>
                      </a:r>
                    </a:p>
                  </a:txBody>
                  <a:tcPr marL="40640" marR="40640" marT="40640" marB="40640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8363532"/>
                  </a:ext>
                </a:extLst>
              </a:tr>
              <a:tr h="459312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effectLst/>
                        </a:rPr>
                        <a:t>obtuse angle</a:t>
                      </a:r>
                    </a:p>
                  </a:txBody>
                  <a:tcPr marL="40640" marR="40640" marT="40640" marB="40640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effectLst/>
                        </a:rPr>
                        <a:t>əbˈtjuːs ˈæŋɡl̩</a:t>
                      </a:r>
                    </a:p>
                  </a:txBody>
                  <a:tcPr marL="40640" marR="40640" marT="40640" marB="40640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dirty="0">
                          <a:effectLst/>
                        </a:rPr>
                        <a:t>тупой угол</a:t>
                      </a:r>
                    </a:p>
                  </a:txBody>
                  <a:tcPr marL="40640" marR="40640" marT="40640" marB="40640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2456593"/>
                  </a:ext>
                </a:extLst>
              </a:tr>
              <a:tr h="459312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effectLst/>
                        </a:rPr>
                        <a:t>opposite angle</a:t>
                      </a:r>
                    </a:p>
                  </a:txBody>
                  <a:tcPr marL="40640" marR="40640" marT="40640" marB="40640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effectLst/>
                        </a:rPr>
                        <a:t>ˈɒpəzɪt ˈæŋɡl̩</a:t>
                      </a:r>
                    </a:p>
                  </a:txBody>
                  <a:tcPr marL="40640" marR="40640" marT="40640" marB="40640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>
                          <a:effectLst/>
                        </a:rPr>
                        <a:t>противолежащий угол</a:t>
                      </a:r>
                    </a:p>
                  </a:txBody>
                  <a:tcPr marL="40640" marR="40640" marT="40640" marB="40640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8194108"/>
                  </a:ext>
                </a:extLst>
              </a:tr>
              <a:tr h="459312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effectLst/>
                        </a:rPr>
                        <a:t>parallel lines</a:t>
                      </a:r>
                    </a:p>
                  </a:txBody>
                  <a:tcPr marL="40640" marR="40640" marT="40640" marB="40640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effectLst/>
                        </a:rPr>
                        <a:t>ˈpærəlel laɪnz</a:t>
                      </a:r>
                    </a:p>
                  </a:txBody>
                  <a:tcPr marL="40640" marR="40640" marT="40640" marB="40640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>
                          <a:effectLst/>
                        </a:rPr>
                        <a:t>параллельные линии</a:t>
                      </a:r>
                    </a:p>
                  </a:txBody>
                  <a:tcPr marL="40640" marR="40640" marT="40640" marB="40640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465015"/>
                  </a:ext>
                </a:extLst>
              </a:tr>
              <a:tr h="271411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effectLst/>
                        </a:rPr>
                        <a:t>point</a:t>
                      </a:r>
                    </a:p>
                  </a:txBody>
                  <a:tcPr marL="40640" marR="40640" marT="40640" marB="40640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effectLst/>
                        </a:rPr>
                        <a:t>pɔɪnt</a:t>
                      </a:r>
                    </a:p>
                  </a:txBody>
                  <a:tcPr marL="40640" marR="40640" marT="40640" marB="40640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>
                          <a:effectLst/>
                        </a:rPr>
                        <a:t>точка</a:t>
                      </a:r>
                    </a:p>
                  </a:txBody>
                  <a:tcPr marL="40640" marR="40640" marT="40640" marB="40640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1269548"/>
                  </a:ext>
                </a:extLst>
              </a:tr>
              <a:tr h="271411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effectLst/>
                        </a:rPr>
                        <a:t>right angle</a:t>
                      </a:r>
                    </a:p>
                  </a:txBody>
                  <a:tcPr marL="40640" marR="40640" marT="40640" marB="40640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effectLst/>
                        </a:rPr>
                        <a:t>raɪt ˈæŋɡl̩</a:t>
                      </a:r>
                    </a:p>
                  </a:txBody>
                  <a:tcPr marL="40640" marR="40640" marT="40640" marB="40640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>
                          <a:effectLst/>
                        </a:rPr>
                        <a:t>прямой угол</a:t>
                      </a:r>
                    </a:p>
                  </a:txBody>
                  <a:tcPr marL="40640" marR="40640" marT="40640" marB="40640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4389957"/>
                  </a:ext>
                </a:extLst>
              </a:tr>
              <a:tr h="271411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effectLst/>
                        </a:rPr>
                        <a:t>spiral</a:t>
                      </a:r>
                    </a:p>
                  </a:txBody>
                  <a:tcPr marL="40640" marR="40640" marT="40640" marB="40640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effectLst/>
                        </a:rPr>
                        <a:t>ˈspaɪərəl</a:t>
                      </a:r>
                    </a:p>
                  </a:txBody>
                  <a:tcPr marL="40640" marR="40640" marT="40640" marB="40640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>
                          <a:effectLst/>
                        </a:rPr>
                        <a:t>спираль</a:t>
                      </a:r>
                    </a:p>
                  </a:txBody>
                  <a:tcPr marL="40640" marR="40640" marT="40640" marB="40640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5334864"/>
                  </a:ext>
                </a:extLst>
              </a:tr>
              <a:tr h="459312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effectLst/>
                        </a:rPr>
                        <a:t>straight angle</a:t>
                      </a:r>
                    </a:p>
                  </a:txBody>
                  <a:tcPr marL="40640" marR="40640" marT="40640" marB="40640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effectLst/>
                        </a:rPr>
                        <a:t>streɪt ˈæŋɡl̩</a:t>
                      </a:r>
                    </a:p>
                  </a:txBody>
                  <a:tcPr marL="40640" marR="40640" marT="40640" marB="40640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>
                          <a:effectLst/>
                        </a:rPr>
                        <a:t>развернутый угол</a:t>
                      </a:r>
                    </a:p>
                  </a:txBody>
                  <a:tcPr marL="40640" marR="40640" marT="40640" marB="40640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3725605"/>
                  </a:ext>
                </a:extLst>
              </a:tr>
              <a:tr h="459312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effectLst/>
                        </a:rPr>
                        <a:t>straight line</a:t>
                      </a:r>
                    </a:p>
                  </a:txBody>
                  <a:tcPr marL="40640" marR="40640" marT="40640" marB="40640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effectLst/>
                        </a:rPr>
                        <a:t>streɪt laɪn</a:t>
                      </a:r>
                    </a:p>
                  </a:txBody>
                  <a:tcPr marL="40640" marR="40640" marT="40640" marB="40640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>
                          <a:effectLst/>
                        </a:rPr>
                        <a:t>прямая линия</a:t>
                      </a:r>
                    </a:p>
                  </a:txBody>
                  <a:tcPr marL="40640" marR="40640" marT="40640" marB="40640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5421878"/>
                  </a:ext>
                </a:extLst>
              </a:tr>
              <a:tr h="459312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effectLst/>
                        </a:rPr>
                        <a:t>zigzag line</a:t>
                      </a:r>
                    </a:p>
                  </a:txBody>
                  <a:tcPr marL="40640" marR="40640" marT="40640" marB="40640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effectLst/>
                        </a:rPr>
                        <a:t>ˈzɪɡzæɡ laɪn</a:t>
                      </a:r>
                    </a:p>
                  </a:txBody>
                  <a:tcPr marL="40640" marR="40640" marT="40640" marB="40640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dirty="0">
                          <a:effectLst/>
                        </a:rPr>
                        <a:t>ломанная лини</a:t>
                      </a:r>
                    </a:p>
                  </a:txBody>
                  <a:tcPr marL="40640" marR="40640" marT="40640" marB="40640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6840048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681C9F49-6831-4C03-94AD-7EA4BC07E3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6574" y="151656"/>
            <a:ext cx="4938852" cy="15388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KZ" altLang="ru-KZ" sz="1000" b="1" i="0" u="none" strike="noStrike" cap="none" normalizeH="0" baseline="0" dirty="0">
                <a:ln>
                  <a:noFill/>
                </a:ln>
                <a:solidFill>
                  <a:srgbClr val="1C1C1C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Слова по теме «Математические углы» на английском с транскрипцией</a:t>
            </a:r>
            <a:endParaRPr kumimoji="0" lang="ru-KZ" altLang="ru-KZ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8487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92A433-2C44-429B-AE98-631437594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33360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100" b="1" i="0" u="none" strike="noStrike" cap="all" dirty="0">
                <a:solidFill>
                  <a:srgbClr val="FF0000"/>
                </a:solidFill>
                <a:effectLst/>
                <a:latin typeface="Open Sans" panose="020B0606030504020204" pitchFamily="34" charset="0"/>
              </a:rPr>
            </a:br>
            <a:r>
              <a:rPr lang="ru-RU" sz="3100" b="1" i="0" u="none" strike="noStrike" cap="all" dirty="0">
                <a:solidFill>
                  <a:srgbClr val="FF0000"/>
                </a:solidFill>
                <a:effectLst/>
                <a:latin typeface="Open Sans" panose="020B0606030504020204" pitchFamily="34" charset="0"/>
              </a:rPr>
              <a:t>MEASUREMENTS EN-RU — АНГЛИЙСКИЕ СЛОВА </a:t>
            </a:r>
            <a:br>
              <a:rPr lang="en-US" sz="3100" b="1" i="0" u="none" strike="noStrike" cap="all" dirty="0">
                <a:solidFill>
                  <a:srgbClr val="FF0000"/>
                </a:solidFill>
                <a:effectLst/>
                <a:latin typeface="Open Sans" panose="020B0606030504020204" pitchFamily="34" charset="0"/>
              </a:rPr>
            </a:br>
            <a:r>
              <a:rPr lang="ru-RU" sz="3100" b="1" i="0" u="none" strike="noStrike" cap="all" dirty="0">
                <a:solidFill>
                  <a:srgbClr val="FF0000"/>
                </a:solidFill>
                <a:effectLst/>
                <a:latin typeface="Open Sans" panose="020B0606030504020204" pitchFamily="34" charset="0"/>
              </a:rPr>
              <a:t>НА ТЕМУ РАЗМЕРЫ</a:t>
            </a:r>
            <a:br>
              <a:rPr lang="ru-RU" b="1" i="0" u="none" strike="noStrike" cap="all" dirty="0">
                <a:solidFill>
                  <a:srgbClr val="676761"/>
                </a:solidFill>
                <a:effectLst/>
                <a:latin typeface="Open Sans" panose="020B0606030504020204" pitchFamily="34" charset="0"/>
              </a:rPr>
            </a:br>
            <a:endParaRPr lang="ru-KZ" dirty="0"/>
          </a:p>
        </p:txBody>
      </p:sp>
      <p:pic>
        <p:nvPicPr>
          <p:cNvPr id="7170" name="Picture 2" descr="Measurements En-Ru — Английские слова на тему Размеры">
            <a:extLst>
              <a:ext uri="{FF2B5EF4-FFF2-40B4-BE49-F238E27FC236}">
                <a16:creationId xmlns:a16="http://schemas.microsoft.com/office/drawing/2014/main" id="{F563156D-CF27-4E6B-8552-B2489709403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4109" y="1384916"/>
            <a:ext cx="7696939" cy="5220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30641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3DFADD36-C491-4009-9C8F-7065A67035B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4506425"/>
              </p:ext>
            </p:extLst>
          </p:nvPr>
        </p:nvGraphicFramePr>
        <p:xfrm>
          <a:off x="1491449" y="772358"/>
          <a:ext cx="9144000" cy="5503461"/>
        </p:xfrm>
        <a:graphic>
          <a:graphicData uri="http://schemas.openxmlformats.org/drawingml/2006/table">
            <a:tbl>
              <a:tblPr/>
              <a:tblGrid>
                <a:gridCol w="3048000">
                  <a:extLst>
                    <a:ext uri="{9D8B030D-6E8A-4147-A177-3AD203B41FA5}">
                      <a16:colId xmlns:a16="http://schemas.microsoft.com/office/drawing/2014/main" val="589668946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675009297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005434991"/>
                    </a:ext>
                  </a:extLst>
                </a:gridCol>
              </a:tblGrid>
              <a:tr h="32373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>
                          <a:effectLst/>
                        </a:rPr>
                        <a:t>inch</a:t>
                      </a:r>
                    </a:p>
                  </a:txBody>
                  <a:tcPr marL="39379" marR="39379" marT="39379" marB="393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7620" cap="flat" cmpd="sng" algn="ctr">
                      <a:solidFill>
                        <a:srgbClr val="E5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>
                          <a:effectLst/>
                        </a:rPr>
                        <a:t>ɪntʃ</a:t>
                      </a:r>
                    </a:p>
                  </a:txBody>
                  <a:tcPr marL="39379" marR="39379" marT="39379" marB="393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7620" cap="flat" cmpd="sng" algn="ctr">
                      <a:solidFill>
                        <a:srgbClr val="E5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>
                          <a:effectLst/>
                        </a:rPr>
                        <a:t>дюйм</a:t>
                      </a:r>
                    </a:p>
                  </a:txBody>
                  <a:tcPr marL="39379" marR="39379" marT="39379" marB="393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7620" cap="flat" cmpd="sng" algn="ctr">
                      <a:solidFill>
                        <a:srgbClr val="E5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8670873"/>
                  </a:ext>
                </a:extLst>
              </a:tr>
              <a:tr h="323733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dirty="0">
                          <a:effectLst/>
                        </a:rPr>
                        <a:t>foot</a:t>
                      </a:r>
                    </a:p>
                  </a:txBody>
                  <a:tcPr marL="39379" marR="39379" marT="39379" marB="39379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E5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effectLst/>
                        </a:rPr>
                        <a:t>fʊt</a:t>
                      </a:r>
                    </a:p>
                  </a:txBody>
                  <a:tcPr marL="39379" marR="39379" marT="39379" marB="39379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E5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>
                          <a:effectLst/>
                        </a:rPr>
                        <a:t>фут</a:t>
                      </a:r>
                    </a:p>
                  </a:txBody>
                  <a:tcPr marL="39379" marR="39379" marT="39379" marB="39379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E5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1903349"/>
                  </a:ext>
                </a:extLst>
              </a:tr>
              <a:tr h="323733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dirty="0">
                          <a:effectLst/>
                        </a:rPr>
                        <a:t>yard</a:t>
                      </a:r>
                    </a:p>
                  </a:txBody>
                  <a:tcPr marL="39379" marR="39379" marT="39379" marB="39379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effectLst/>
                        </a:rPr>
                        <a:t>jɑːd</a:t>
                      </a:r>
                    </a:p>
                  </a:txBody>
                  <a:tcPr marL="39379" marR="39379" marT="39379" marB="39379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>
                          <a:effectLst/>
                        </a:rPr>
                        <a:t>ярд</a:t>
                      </a:r>
                    </a:p>
                  </a:txBody>
                  <a:tcPr marL="39379" marR="39379" marT="39379" marB="39379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789730"/>
                  </a:ext>
                </a:extLst>
              </a:tr>
              <a:tr h="323733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effectLst/>
                        </a:rPr>
                        <a:t>mile</a:t>
                      </a:r>
                    </a:p>
                  </a:txBody>
                  <a:tcPr marL="39379" marR="39379" marT="39379" marB="39379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dirty="0" err="1">
                          <a:effectLst/>
                        </a:rPr>
                        <a:t>maɪl</a:t>
                      </a:r>
                      <a:endParaRPr lang="en-US" sz="1200" dirty="0">
                        <a:effectLst/>
                      </a:endParaRPr>
                    </a:p>
                  </a:txBody>
                  <a:tcPr marL="39379" marR="39379" marT="39379" marB="39379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>
                          <a:effectLst/>
                        </a:rPr>
                        <a:t>миля</a:t>
                      </a:r>
                    </a:p>
                  </a:txBody>
                  <a:tcPr marL="39379" marR="39379" marT="39379" marB="39379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8905486"/>
                  </a:ext>
                </a:extLst>
              </a:tr>
              <a:tr h="323733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effectLst/>
                        </a:rPr>
                        <a:t>pint</a:t>
                      </a:r>
                    </a:p>
                  </a:txBody>
                  <a:tcPr marL="39379" marR="39379" marT="39379" marB="39379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effectLst/>
                        </a:rPr>
                        <a:t>paɪnt</a:t>
                      </a:r>
                    </a:p>
                  </a:txBody>
                  <a:tcPr marL="39379" marR="39379" marT="39379" marB="39379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>
                          <a:effectLst/>
                        </a:rPr>
                        <a:t>пинта</a:t>
                      </a:r>
                    </a:p>
                  </a:txBody>
                  <a:tcPr marL="39379" marR="39379" marT="39379" marB="39379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4289713"/>
                  </a:ext>
                </a:extLst>
              </a:tr>
              <a:tr h="323733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effectLst/>
                        </a:rPr>
                        <a:t>quart</a:t>
                      </a:r>
                    </a:p>
                  </a:txBody>
                  <a:tcPr marL="39379" marR="39379" marT="39379" marB="39379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effectLst/>
                        </a:rPr>
                        <a:t>kwɔːt</a:t>
                      </a:r>
                    </a:p>
                  </a:txBody>
                  <a:tcPr marL="39379" marR="39379" marT="39379" marB="39379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>
                          <a:effectLst/>
                        </a:rPr>
                        <a:t>кварта</a:t>
                      </a:r>
                    </a:p>
                  </a:txBody>
                  <a:tcPr marL="39379" marR="39379" marT="39379" marB="39379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1294858"/>
                  </a:ext>
                </a:extLst>
              </a:tr>
              <a:tr h="323733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effectLst/>
                        </a:rPr>
                        <a:t>gallon</a:t>
                      </a:r>
                    </a:p>
                  </a:txBody>
                  <a:tcPr marL="39379" marR="39379" marT="39379" marB="39379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effectLst/>
                        </a:rPr>
                        <a:t>ˈɡælən</a:t>
                      </a:r>
                    </a:p>
                  </a:txBody>
                  <a:tcPr marL="39379" marR="39379" marT="39379" marB="39379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>
                          <a:effectLst/>
                        </a:rPr>
                        <a:t>галлон</a:t>
                      </a:r>
                    </a:p>
                  </a:txBody>
                  <a:tcPr marL="39379" marR="39379" marT="39379" marB="39379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4982710"/>
                  </a:ext>
                </a:extLst>
              </a:tr>
              <a:tr h="323733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effectLst/>
                        </a:rPr>
                        <a:t>ounces</a:t>
                      </a:r>
                    </a:p>
                  </a:txBody>
                  <a:tcPr marL="39379" marR="39379" marT="39379" marB="39379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effectLst/>
                        </a:rPr>
                        <a:t>ˈaʊnsɪz</a:t>
                      </a:r>
                    </a:p>
                  </a:txBody>
                  <a:tcPr marL="39379" marR="39379" marT="39379" marB="39379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>
                          <a:effectLst/>
                        </a:rPr>
                        <a:t>унции</a:t>
                      </a:r>
                    </a:p>
                  </a:txBody>
                  <a:tcPr marL="39379" marR="39379" marT="39379" marB="39379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1845287"/>
                  </a:ext>
                </a:extLst>
              </a:tr>
              <a:tr h="323733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effectLst/>
                        </a:rPr>
                        <a:t>pound</a:t>
                      </a:r>
                    </a:p>
                  </a:txBody>
                  <a:tcPr marL="39379" marR="39379" marT="39379" marB="39379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effectLst/>
                        </a:rPr>
                        <a:t>paʊnd</a:t>
                      </a:r>
                    </a:p>
                  </a:txBody>
                  <a:tcPr marL="39379" marR="39379" marT="39379" marB="39379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>
                          <a:effectLst/>
                        </a:rPr>
                        <a:t>фунт</a:t>
                      </a:r>
                    </a:p>
                  </a:txBody>
                  <a:tcPr marL="39379" marR="39379" marT="39379" marB="39379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9576912"/>
                  </a:ext>
                </a:extLst>
              </a:tr>
              <a:tr h="323733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effectLst/>
                        </a:rPr>
                        <a:t>ton</a:t>
                      </a:r>
                    </a:p>
                  </a:txBody>
                  <a:tcPr marL="39379" marR="39379" marT="39379" marB="39379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effectLst/>
                        </a:rPr>
                        <a:t>tʌn</a:t>
                      </a:r>
                    </a:p>
                  </a:txBody>
                  <a:tcPr marL="39379" marR="39379" marT="39379" marB="39379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>
                          <a:effectLst/>
                        </a:rPr>
                        <a:t>тонна</a:t>
                      </a:r>
                    </a:p>
                  </a:txBody>
                  <a:tcPr marL="39379" marR="39379" marT="39379" marB="39379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6009568"/>
                  </a:ext>
                </a:extLst>
              </a:tr>
              <a:tr h="323733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effectLst/>
                        </a:rPr>
                        <a:t>millimeter</a:t>
                      </a:r>
                    </a:p>
                  </a:txBody>
                  <a:tcPr marL="39379" marR="39379" marT="39379" marB="39379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effectLst/>
                        </a:rPr>
                        <a:t>ˈmɪləˌmitə</a:t>
                      </a:r>
                    </a:p>
                  </a:txBody>
                  <a:tcPr marL="39379" marR="39379" marT="39379" marB="39379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>
                          <a:effectLst/>
                        </a:rPr>
                        <a:t>миллиметр</a:t>
                      </a:r>
                    </a:p>
                  </a:txBody>
                  <a:tcPr marL="39379" marR="39379" marT="39379" marB="39379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3428072"/>
                  </a:ext>
                </a:extLst>
              </a:tr>
              <a:tr h="323733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effectLst/>
                        </a:rPr>
                        <a:t>centimeter</a:t>
                      </a:r>
                    </a:p>
                  </a:txBody>
                  <a:tcPr marL="39379" marR="39379" marT="39379" marB="39379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effectLst/>
                        </a:rPr>
                        <a:t>ˈsentəˌmitə</a:t>
                      </a:r>
                    </a:p>
                  </a:txBody>
                  <a:tcPr marL="39379" marR="39379" marT="39379" marB="39379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>
                          <a:effectLst/>
                        </a:rPr>
                        <a:t>сантиметр</a:t>
                      </a:r>
                    </a:p>
                  </a:txBody>
                  <a:tcPr marL="39379" marR="39379" marT="39379" marB="39379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6752672"/>
                  </a:ext>
                </a:extLst>
              </a:tr>
              <a:tr h="323733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effectLst/>
                        </a:rPr>
                        <a:t>meter</a:t>
                      </a:r>
                    </a:p>
                  </a:txBody>
                  <a:tcPr marL="39379" marR="39379" marT="39379" marB="39379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effectLst/>
                        </a:rPr>
                        <a:t>ˈmiːtə</a:t>
                      </a:r>
                    </a:p>
                  </a:txBody>
                  <a:tcPr marL="39379" marR="39379" marT="39379" marB="39379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>
                          <a:effectLst/>
                        </a:rPr>
                        <a:t>метр</a:t>
                      </a:r>
                    </a:p>
                  </a:txBody>
                  <a:tcPr marL="39379" marR="39379" marT="39379" marB="39379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2179274"/>
                  </a:ext>
                </a:extLst>
              </a:tr>
              <a:tr h="323733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effectLst/>
                        </a:rPr>
                        <a:t>kilometer</a:t>
                      </a:r>
                    </a:p>
                  </a:txBody>
                  <a:tcPr marL="39379" marR="39379" marT="39379" marB="39379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effectLst/>
                        </a:rPr>
                        <a:t>kəˈlɑːmətə</a:t>
                      </a:r>
                    </a:p>
                  </a:txBody>
                  <a:tcPr marL="39379" marR="39379" marT="39379" marB="39379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>
                          <a:effectLst/>
                        </a:rPr>
                        <a:t>километр</a:t>
                      </a:r>
                    </a:p>
                  </a:txBody>
                  <a:tcPr marL="39379" marR="39379" marT="39379" marB="39379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1875682"/>
                  </a:ext>
                </a:extLst>
              </a:tr>
              <a:tr h="323733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effectLst/>
                        </a:rPr>
                        <a:t>league</a:t>
                      </a:r>
                    </a:p>
                  </a:txBody>
                  <a:tcPr marL="39379" marR="39379" marT="39379" marB="39379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effectLst/>
                        </a:rPr>
                        <a:t>liːɡ</a:t>
                      </a:r>
                    </a:p>
                  </a:txBody>
                  <a:tcPr marL="39379" marR="39379" marT="39379" marB="39379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>
                          <a:effectLst/>
                        </a:rPr>
                        <a:t>лье</a:t>
                      </a:r>
                    </a:p>
                  </a:txBody>
                  <a:tcPr marL="39379" marR="39379" marT="39379" marB="39379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1959740"/>
                  </a:ext>
                </a:extLst>
              </a:tr>
              <a:tr h="323733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effectLst/>
                        </a:rPr>
                        <a:t>grams</a:t>
                      </a:r>
                    </a:p>
                  </a:txBody>
                  <a:tcPr marL="39379" marR="39379" marT="39379" marB="39379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effectLst/>
                        </a:rPr>
                        <a:t>ɡræmz</a:t>
                      </a:r>
                    </a:p>
                  </a:txBody>
                  <a:tcPr marL="39379" marR="39379" marT="39379" marB="39379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>
                          <a:effectLst/>
                        </a:rPr>
                        <a:t>граммы</a:t>
                      </a:r>
                    </a:p>
                  </a:txBody>
                  <a:tcPr marL="39379" marR="39379" marT="39379" marB="39379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4685731"/>
                  </a:ext>
                </a:extLst>
              </a:tr>
              <a:tr h="323733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effectLst/>
                        </a:rPr>
                        <a:t>kilograms</a:t>
                      </a:r>
                    </a:p>
                  </a:txBody>
                  <a:tcPr marL="39379" marR="39379" marT="39379" marB="39379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effectLst/>
                        </a:rPr>
                        <a:t>ˈkɪləɡræmz</a:t>
                      </a:r>
                    </a:p>
                  </a:txBody>
                  <a:tcPr marL="39379" marR="39379" marT="39379" marB="39379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dirty="0">
                          <a:effectLst/>
                        </a:rPr>
                        <a:t>килограммы</a:t>
                      </a:r>
                    </a:p>
                  </a:txBody>
                  <a:tcPr marL="39379" marR="39379" marT="39379" marB="39379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9944402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3031D82C-9E98-4799-AC9A-A2E9D71525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6551" y="-124024"/>
            <a:ext cx="9238696" cy="10156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ru-KZ" sz="1000" b="1" i="0" u="none" strike="noStrike" cap="none" normalizeH="0" baseline="0" dirty="0">
              <a:ln>
                <a:noFill/>
              </a:ln>
              <a:solidFill>
                <a:srgbClr val="1C1C1C"/>
              </a:solidFill>
              <a:effectLst/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ru-KZ" sz="1000" b="1" dirty="0">
              <a:solidFill>
                <a:srgbClr val="1C1C1C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KZ" altLang="ru-KZ" sz="1000" b="1" i="0" u="none" strike="noStrike" cap="none" normalizeH="0" baseline="0" dirty="0">
                <a:ln>
                  <a:noFill/>
                </a:ln>
                <a:solidFill>
                  <a:srgbClr val="1C1C1C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Слова по теме «Размеры» на английском с транскрипцией</a:t>
            </a:r>
            <a:endParaRPr kumimoji="0" lang="ru-KZ" altLang="ru-KZ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KZ" altLang="ru-KZ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KZ" altLang="ru-KZ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82837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E80E9807-D60B-4AE2-8F66-EFE59B8B167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10517" y="822448"/>
            <a:ext cx="5801784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FF65E87-2249-4DC8-8300-975D946F1302}"/>
              </a:ext>
            </a:extLst>
          </p:cNvPr>
          <p:cNvSpPr txBox="1"/>
          <p:nvPr/>
        </p:nvSpPr>
        <p:spPr>
          <a:xfrm>
            <a:off x="552634" y="5457093"/>
            <a:ext cx="609452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KZ" dirty="0">
                <a:hlinkClick r:id="rId3"/>
              </a:rPr>
              <a:t>http://lingvotutor.ru/tag/math</a:t>
            </a:r>
            <a:endParaRPr lang="en-US" dirty="0"/>
          </a:p>
          <a:p>
            <a:endParaRPr lang="en-US" dirty="0"/>
          </a:p>
          <a:p>
            <a:r>
              <a:rPr lang="en-US" dirty="0"/>
              <a:t>Compiled by Y. </a:t>
            </a:r>
            <a:r>
              <a:rPr lang="en-US" dirty="0" err="1"/>
              <a:t>Gorban</a:t>
            </a:r>
            <a:endParaRPr lang="en-US" dirty="0"/>
          </a:p>
          <a:p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330997215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441</TotalTime>
  <Words>522</Words>
  <Application>Microsoft Office PowerPoint</Application>
  <PresentationFormat>Широкоэкранный</PresentationFormat>
  <Paragraphs>281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Open Sans</vt:lpstr>
      <vt:lpstr>Segoe Script</vt:lpstr>
      <vt:lpstr>Тема Office</vt:lpstr>
      <vt:lpstr>Презентация PowerPoint</vt:lpstr>
      <vt:lpstr>Презентация PowerPoint</vt:lpstr>
      <vt:lpstr>Презентация PowerPoint</vt:lpstr>
      <vt:lpstr>MEASURING TIME EN-RU — АНГЛИЙСКИЕ СЛОВА  НА ТЕМУ ИЗМЕРЕНИЕ ВРЕМЕНИ </vt:lpstr>
      <vt:lpstr>Презентация PowerPoint</vt:lpstr>
      <vt:lpstr>MATH ANGLES EN-RU — АНГЛИЙСКИЕ СЛОВА  НА ТЕМУ МАТЕМАТИЧЕСКИЕ УГЛЫ</vt:lpstr>
      <vt:lpstr>Презентация PowerPoint</vt:lpstr>
      <vt:lpstr> MEASUREMENTS EN-RU — АНГЛИЙСКИЕ СЛОВА  НА ТЕМУ РАЗМЕРЫ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ASUS</dc:creator>
  <cp:lastModifiedBy>ASUS</cp:lastModifiedBy>
  <cp:revision>63</cp:revision>
  <dcterms:created xsi:type="dcterms:W3CDTF">2021-01-24T15:22:53Z</dcterms:created>
  <dcterms:modified xsi:type="dcterms:W3CDTF">2021-10-10T05:26:18Z</dcterms:modified>
</cp:coreProperties>
</file>